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58" r:id="rId6"/>
    <p:sldId id="257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61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37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23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04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16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78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54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73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26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60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5E9D4-A8F4-4978-ABC0-BD72A61E3180}" type="datetimeFigureOut">
              <a:rPr lang="pt-BR" smtClean="0"/>
              <a:t>15/02/2020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D6A5-78A2-41DF-9C5C-E29CCD2DB1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82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7" Type="http://schemas.openxmlformats.org/officeDocument/2006/relationships/image" Target="../media/image2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8.png" /><Relationship Id="rId5" Type="http://schemas.openxmlformats.org/officeDocument/2006/relationships/image" Target="../media/image17.png" /><Relationship Id="rId4" Type="http://schemas.openxmlformats.org/officeDocument/2006/relationships/image" Target="../media/image16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 /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21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22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openxmlformats.org/officeDocument/2006/relationships/image" Target="../media/image24.png" /><Relationship Id="rId7" Type="http://schemas.openxmlformats.org/officeDocument/2006/relationships/image" Target="../media/image28.png" /><Relationship Id="rId2" Type="http://schemas.openxmlformats.org/officeDocument/2006/relationships/image" Target="../media/image23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7.png" /><Relationship Id="rId5" Type="http://schemas.openxmlformats.org/officeDocument/2006/relationships/image" Target="../media/image26.png" /><Relationship Id="rId4" Type="http://schemas.openxmlformats.org/officeDocument/2006/relationships/image" Target="../media/image25.png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 /><Relationship Id="rId7" Type="http://schemas.openxmlformats.org/officeDocument/2006/relationships/image" Target="../media/image2.png" /><Relationship Id="rId2" Type="http://schemas.openxmlformats.org/officeDocument/2006/relationships/image" Target="../media/image2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3.png" /><Relationship Id="rId5" Type="http://schemas.openxmlformats.org/officeDocument/2006/relationships/image" Target="../media/image32.png" /><Relationship Id="rId4" Type="http://schemas.openxmlformats.org/officeDocument/2006/relationships/image" Target="../media/image31.pn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33.pn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.png" /><Relationship Id="rId4" Type="http://schemas.openxmlformats.org/officeDocument/2006/relationships/image" Target="../media/image1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AULÃO DE RACIOCÍNIO LÓGICO PARA O CONCURSO DA PREFEITURA DE ITAJAÍ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THIAGO MORETI</a:t>
            </a:r>
          </a:p>
        </p:txBody>
      </p:sp>
      <p:pic>
        <p:nvPicPr>
          <p:cNvPr id="1026" name="Picture 2" descr="Resultado de imagem para PREFEITURA ITAJAI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8" y="4028773"/>
            <a:ext cx="3684201" cy="245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93" y="4912633"/>
            <a:ext cx="4598681" cy="133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68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986" y="159063"/>
            <a:ext cx="10515600" cy="1325563"/>
          </a:xfrm>
        </p:spPr>
        <p:txBody>
          <a:bodyPr/>
          <a:lstStyle/>
          <a:p>
            <a:r>
              <a:rPr lang="pt-BR" dirty="0"/>
              <a:t>REGRA DE TRÊS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1986" y="1394474"/>
            <a:ext cx="11049000" cy="486465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2018) Em uma linha de montagem, 32 pessoas produzem 120 unidades do produto “A” a cada 6 dias. Logo, quantas pessoas são necessárias para produzir 320 unidades do produto “A” a cada 2 dias?</a:t>
            </a:r>
          </a:p>
          <a:p>
            <a:r>
              <a:rPr lang="pt-BR" dirty="0"/>
              <a:t>a) Menos do que 260.</a:t>
            </a:r>
          </a:p>
          <a:p>
            <a:r>
              <a:rPr lang="pt-BR" dirty="0"/>
              <a:t>b) Mais do que 260 e menos que 290.</a:t>
            </a:r>
          </a:p>
          <a:p>
            <a:r>
              <a:rPr lang="pt-BR" dirty="0"/>
              <a:t>c) Mais do que 290 e menos que 330.</a:t>
            </a:r>
          </a:p>
          <a:p>
            <a:r>
              <a:rPr lang="pt-BR" dirty="0"/>
              <a:t>d) Mais do que 330 e menos que 370.</a:t>
            </a:r>
          </a:p>
          <a:p>
            <a:r>
              <a:rPr lang="pt-BR" dirty="0"/>
              <a:t>e) Mais do que 370.</a:t>
            </a:r>
          </a:p>
          <a:p>
            <a:endParaRPr lang="pt-BR" dirty="0"/>
          </a:p>
        </p:txBody>
      </p:sp>
      <p:pic>
        <p:nvPicPr>
          <p:cNvPr id="5" name="Picture 4" descr="Resultado de imagem para sindifo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377" y="5336796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52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045" y="3651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2018) Em uma linha de montagem, 32 pessoas produzem 120 unidades do produto “A” a cada 6 dias. Logo, quantas pessoas são necessárias para produzir 320 unidades do produto “A” a cada 2 dias?</a:t>
            </a:r>
          </a:p>
          <a:p>
            <a:r>
              <a:rPr lang="pt-BR" dirty="0"/>
              <a:t>a) Menos do que 260.</a:t>
            </a:r>
          </a:p>
          <a:p>
            <a:r>
              <a:rPr lang="pt-BR" dirty="0"/>
              <a:t>b) Mais do que 260 e menos que 290.</a:t>
            </a:r>
          </a:p>
          <a:p>
            <a:r>
              <a:rPr lang="pt-BR" dirty="0"/>
              <a:t>c) Mais do que 290 e menos que 330.</a:t>
            </a:r>
          </a:p>
          <a:p>
            <a:r>
              <a:rPr lang="pt-BR" dirty="0"/>
              <a:t>d) Mais do que 330 e menos que 370.</a:t>
            </a:r>
          </a:p>
          <a:p>
            <a:r>
              <a:rPr lang="pt-BR" dirty="0"/>
              <a:t>e) Mais do que 370.</a:t>
            </a:r>
          </a:p>
          <a:p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328078"/>
            <a:ext cx="4719302" cy="119269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500" y="2106613"/>
            <a:ext cx="3114675" cy="10858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2218" y="3065463"/>
            <a:ext cx="2771775" cy="206692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2554" y="5429250"/>
            <a:ext cx="1647825" cy="8001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83342" y="5675313"/>
            <a:ext cx="3000375" cy="466725"/>
          </a:xfrm>
          <a:prstGeom prst="rect">
            <a:avLst/>
          </a:prstGeom>
        </p:spPr>
      </p:pic>
      <p:pic>
        <p:nvPicPr>
          <p:cNvPr id="11" name="Picture 4" descr="Resultado de imagem para sindifo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06" y="5747757"/>
            <a:ext cx="3209909" cy="9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628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933"/>
            <a:ext cx="10515600" cy="1325563"/>
          </a:xfrm>
        </p:spPr>
        <p:txBody>
          <a:bodyPr/>
          <a:lstStyle/>
          <a:p>
            <a:r>
              <a:rPr lang="pt-BR" dirty="0"/>
              <a:t>EQUAÇÕES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1301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2019) Dois amigos, João e José, vão a um restaurante e gastam um total de R$ 360,00. Se José gastou 100 reais a menos do que João, então o valor que João gastou é:</a:t>
            </a:r>
          </a:p>
          <a:p>
            <a:r>
              <a:rPr lang="pt-BR" dirty="0"/>
              <a:t>a) Mais que R$ 250.</a:t>
            </a:r>
          </a:p>
          <a:p>
            <a:r>
              <a:rPr lang="pt-BR" dirty="0"/>
              <a:t>b) Mais que R$ 245 e menos que R$ 250.</a:t>
            </a:r>
          </a:p>
          <a:p>
            <a:r>
              <a:rPr lang="pt-BR" dirty="0"/>
              <a:t>c) Mais que R$ 240 e menos que R$ 245.</a:t>
            </a:r>
          </a:p>
          <a:p>
            <a:r>
              <a:rPr lang="pt-BR" dirty="0"/>
              <a:t>d) Mais que R$ 235 e menos que R$ 240.</a:t>
            </a:r>
          </a:p>
          <a:p>
            <a:r>
              <a:rPr lang="pt-BR" dirty="0"/>
              <a:t>e) Menos que R$ 235.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017" y="5160562"/>
            <a:ext cx="2362200" cy="14001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3946" y="3935145"/>
            <a:ext cx="4448175" cy="2085975"/>
          </a:xfrm>
          <a:prstGeom prst="rect">
            <a:avLst/>
          </a:prstGeom>
        </p:spPr>
      </p:pic>
      <p:pic>
        <p:nvPicPr>
          <p:cNvPr id="6" name="Picture 4" descr="Resultado de imagem para sindifo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3" y="5663476"/>
            <a:ext cx="3093999" cy="89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52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896" y="210579"/>
            <a:ext cx="10515600" cy="1325563"/>
          </a:xfrm>
        </p:spPr>
        <p:txBody>
          <a:bodyPr/>
          <a:lstStyle/>
          <a:p>
            <a:r>
              <a:rPr lang="pt-BR" dirty="0"/>
              <a:t>ANÁLISE COMBINATÓRIA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57896" y="13877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2019) Em uma competição náutica entre 9 barcos serão premiados os três primeiros colocados, sendo que o primeiro colocado receberá medalha de ouro, o segundo, medalha de prata e o terceiro, medalha de bronze. De quantas maneiras diferentes pode ser feita a premiação desta competição?</a:t>
            </a:r>
          </a:p>
          <a:p>
            <a:r>
              <a:rPr lang="pt-BR" dirty="0"/>
              <a:t>a) 524    b) 504      c) 84     d) 257     e) 1008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IMPORTA A ORDEM???</a:t>
            </a:r>
          </a:p>
          <a:p>
            <a:pPr marL="0" indent="0">
              <a:buNone/>
            </a:pPr>
            <a:r>
              <a:rPr lang="pt-BR" dirty="0"/>
              <a:t>SIMMMMM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109" y="4485135"/>
            <a:ext cx="4097810" cy="859598"/>
          </a:xfrm>
          <a:prstGeom prst="rect">
            <a:avLst/>
          </a:prstGeom>
        </p:spPr>
      </p:pic>
      <p:pic>
        <p:nvPicPr>
          <p:cNvPr id="6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623" y="5491344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65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35169" y="84206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600" dirty="0" err="1"/>
              <a:t>fepese</a:t>
            </a:r>
            <a:r>
              <a:rPr lang="pt-BR" sz="3600" dirty="0"/>
              <a:t> 2015) Em um porto onde trabalham 11 navios de reboque, 4 devem ser escolhidos para puxarem navios que aguardam entrada no porto. De quantas maneiras diferentes esta escolha pode ser feita?</a:t>
            </a:r>
          </a:p>
          <a:p>
            <a:pPr marL="514350" indent="-514350">
              <a:buAutoNum type="alphaLcParenR"/>
            </a:pPr>
            <a:r>
              <a:rPr lang="pt-BR" sz="3600" dirty="0"/>
              <a:t>7920     b) 660     c) 550     d) 330    e) 110</a:t>
            </a:r>
          </a:p>
          <a:p>
            <a:pPr marL="514350" indent="-514350">
              <a:buAutoNum type="alphaLcParenR"/>
            </a:pPr>
            <a:endParaRPr lang="pt-BR" dirty="0"/>
          </a:p>
          <a:p>
            <a:pPr marL="514350" indent="-514350">
              <a:buAutoNum type="alphaLcParenR"/>
            </a:pPr>
            <a:endParaRPr lang="pt-BR" dirty="0"/>
          </a:p>
          <a:p>
            <a:pPr marL="0" indent="0">
              <a:buNone/>
            </a:pPr>
            <a:r>
              <a:rPr lang="pt-BR" dirty="0"/>
              <a:t>IMPORTA A ORDEM???</a:t>
            </a:r>
          </a:p>
          <a:p>
            <a:pPr marL="0" indent="0">
              <a:buNone/>
            </a:pPr>
            <a:r>
              <a:rPr lang="pt-BR" dirty="0"/>
              <a:t>NÃÃÃÃÃO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836" y="3755131"/>
            <a:ext cx="3752850" cy="2876550"/>
          </a:xfrm>
          <a:prstGeom prst="rect">
            <a:avLst/>
          </a:prstGeom>
        </p:spPr>
      </p:pic>
      <p:pic>
        <p:nvPicPr>
          <p:cNvPr id="9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0" y="5613694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81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LÓGICA</a:t>
            </a:r>
          </a:p>
        </p:txBody>
      </p:sp>
      <p:pic>
        <p:nvPicPr>
          <p:cNvPr id="9" name="Marcador de Posição de Conteúd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02129" y="3703414"/>
            <a:ext cx="2414985" cy="262546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20" y="1339739"/>
            <a:ext cx="3695700" cy="27146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670" y="4136982"/>
            <a:ext cx="1949647" cy="178399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9933" y="566536"/>
            <a:ext cx="2420625" cy="24206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2130" y="582769"/>
            <a:ext cx="2414984" cy="240439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057" y="3703414"/>
            <a:ext cx="2420625" cy="2594354"/>
          </a:xfrm>
          <a:prstGeom prst="rect">
            <a:avLst/>
          </a:prstGeom>
        </p:spPr>
      </p:pic>
      <p:pic>
        <p:nvPicPr>
          <p:cNvPr id="10" name="Picture 4" descr="Resultado de imagem para sindifo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44" y="5688093"/>
            <a:ext cx="2102326" cy="6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882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ARGUMENTOS LÓGICOS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2013) Se o projeto de um prédio é bom, então o tempo de construção do prédio é baixo. Ainda, se um prédio não é feio, então o projeto do mesmo é bom. O tempo de construção do prédio de João foi alto. Com base nas informações acima, assinale a alternativa </a:t>
            </a:r>
            <a:r>
              <a:rPr lang="pt-BR" b="1" dirty="0"/>
              <a:t>correta</a:t>
            </a:r>
            <a:r>
              <a:rPr lang="pt-BR" dirty="0"/>
              <a:t>.</a:t>
            </a:r>
          </a:p>
          <a:p>
            <a:r>
              <a:rPr lang="pt-BR" dirty="0"/>
              <a:t>a) O projeto do prédio de João não é bom e o prédio não é feio.</a:t>
            </a:r>
          </a:p>
          <a:p>
            <a:r>
              <a:rPr lang="pt-BR" dirty="0"/>
              <a:t>b) O projeto do prédio de João é bom e o prédio é feio.</a:t>
            </a:r>
          </a:p>
          <a:p>
            <a:r>
              <a:rPr lang="pt-BR" dirty="0"/>
              <a:t>c) O projeto do prédio de João é bom e o prédio não é feio</a:t>
            </a:r>
          </a:p>
          <a:p>
            <a:r>
              <a:rPr lang="pt-BR" dirty="0"/>
              <a:t>d) O projeto do prédio de João é bom ou o prédio não é feio.</a:t>
            </a:r>
          </a:p>
          <a:p>
            <a:r>
              <a:rPr lang="pt-BR" dirty="0"/>
              <a:t>e) O projeto do prédio de João não é bom e o prédio é feio.</a:t>
            </a:r>
          </a:p>
          <a:p>
            <a:endParaRPr lang="pt-BR" dirty="0"/>
          </a:p>
        </p:txBody>
      </p:sp>
      <p:pic>
        <p:nvPicPr>
          <p:cNvPr id="4" name="Picture 4" descr="Resultado de imagem para sindifo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55" y="230188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778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Posição de Conteú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976" y="4081463"/>
            <a:ext cx="7305675" cy="10668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" y="1147763"/>
            <a:ext cx="11953875" cy="10858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7384" y="2652713"/>
            <a:ext cx="8982075" cy="100965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3515" y="5274838"/>
            <a:ext cx="3771900" cy="104775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0580" y="4806637"/>
            <a:ext cx="4629150" cy="1314450"/>
          </a:xfrm>
          <a:prstGeom prst="rect">
            <a:avLst/>
          </a:prstGeom>
        </p:spPr>
      </p:pic>
      <p:pic>
        <p:nvPicPr>
          <p:cNvPr id="11" name="Picture 4" descr="Resultado de imagem para sindifo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079" y="110604"/>
            <a:ext cx="3262766" cy="946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26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54865" y="43470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2013) Se o projeto de um prédio é bom, então o tempo de construção do prédio é baixo. Ainda, se um prédio não é feio, então o projeto do mesmo é bom. O tempo de construção do prédio de João foi alto. Com base nas informações acima, assinale a alternativa </a:t>
            </a:r>
            <a:r>
              <a:rPr lang="pt-BR" b="1" dirty="0"/>
              <a:t>correta</a:t>
            </a:r>
            <a:r>
              <a:rPr lang="pt-BR" dirty="0"/>
              <a:t>.</a:t>
            </a:r>
          </a:p>
          <a:p>
            <a:r>
              <a:rPr lang="pt-BR" dirty="0"/>
              <a:t>a) O projeto do prédio de João não é bom e o prédio não é feio.</a:t>
            </a:r>
          </a:p>
          <a:p>
            <a:r>
              <a:rPr lang="pt-BR" dirty="0"/>
              <a:t>b) O projeto do prédio de João é bom e o prédio é feio.</a:t>
            </a:r>
          </a:p>
          <a:p>
            <a:r>
              <a:rPr lang="pt-BR" dirty="0"/>
              <a:t>c) O projeto do prédio de João é bom e o prédio não é feio</a:t>
            </a:r>
          </a:p>
          <a:p>
            <a:r>
              <a:rPr lang="pt-BR" dirty="0"/>
              <a:t>d) O projeto do prédio de João é bom ou o prédio não é feio.</a:t>
            </a:r>
          </a:p>
          <a:p>
            <a:r>
              <a:rPr lang="pt-BR" dirty="0"/>
              <a:t>e) O projeto do prédio de João não é bom e o prédio é feio.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3256" y="5167246"/>
            <a:ext cx="4629150" cy="1314450"/>
          </a:xfrm>
          <a:prstGeom prst="rect">
            <a:avLst/>
          </a:prstGeom>
        </p:spPr>
      </p:pic>
      <p:pic>
        <p:nvPicPr>
          <p:cNvPr id="6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96" y="5237390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488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DICAS DE CHUTE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9921" y="1890020"/>
            <a:ext cx="5511085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EXEMPLO DE PROVA DE 60 QUESTÕES</a:t>
            </a:r>
          </a:p>
          <a:p>
            <a:pPr marL="0" indent="0">
              <a:buNone/>
            </a:pPr>
            <a:r>
              <a:rPr lang="pt-BR" dirty="0"/>
              <a:t>A= 12</a:t>
            </a:r>
          </a:p>
          <a:p>
            <a:pPr marL="0" indent="0">
              <a:buNone/>
            </a:pPr>
            <a:r>
              <a:rPr lang="pt-BR" dirty="0"/>
              <a:t>B = 12</a:t>
            </a:r>
          </a:p>
          <a:p>
            <a:pPr marL="0" indent="0">
              <a:buNone/>
            </a:pPr>
            <a:r>
              <a:rPr lang="pt-BR" dirty="0"/>
              <a:t>C = 12</a:t>
            </a:r>
          </a:p>
          <a:p>
            <a:pPr marL="0" indent="0">
              <a:buNone/>
            </a:pPr>
            <a:r>
              <a:rPr lang="pt-BR" dirty="0"/>
              <a:t>D= 12</a:t>
            </a:r>
          </a:p>
          <a:p>
            <a:pPr marL="0" indent="0">
              <a:buNone/>
            </a:pPr>
            <a:r>
              <a:rPr lang="pt-BR" dirty="0"/>
              <a:t>E= 12</a:t>
            </a: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4570928" y="1925482"/>
            <a:ext cx="55110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EXEMPLO REAL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A= 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B = 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 = 10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D=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E= 14</a:t>
            </a: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>
          <a:xfrm>
            <a:off x="7725715" y="1960944"/>
            <a:ext cx="55110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EXEMPLO DA SUA PROVA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A=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B = 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 = 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D= 10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E= 8</a:t>
            </a:r>
          </a:p>
        </p:txBody>
      </p:sp>
      <p:pic>
        <p:nvPicPr>
          <p:cNvPr id="6" name="Picture 4" descr="Resultado de imagem para sindifo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412" y="5338232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1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Dicas importantes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alimentação</a:t>
            </a:r>
          </a:p>
        </p:txBody>
      </p:sp>
      <p:sp>
        <p:nvSpPr>
          <p:cNvPr id="4" name="AutoShape 2" descr="Resultado de imagem para prato de pedrei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prato de pedreir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4" name="Picture 6" descr="Resultado de imagem para prato de pedrei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581" y="1825625"/>
            <a:ext cx="6428704" cy="482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08763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724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AULÃO DE RACIOCÍNIO LÓGICO PARA O CONCURSO DA PREFEITURA DE ITAJAÍ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THIAGO MORETI</a:t>
            </a:r>
          </a:p>
        </p:txBody>
      </p:sp>
      <p:pic>
        <p:nvPicPr>
          <p:cNvPr id="1026" name="Picture 2" descr="Resultado de imagem para PREFEITURA ITAJAI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8" y="4028773"/>
            <a:ext cx="3684201" cy="245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93" y="4912633"/>
            <a:ext cx="4598681" cy="133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04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Dicas importantes</a:t>
            </a:r>
          </a:p>
        </p:txBody>
      </p:sp>
      <p:sp>
        <p:nvSpPr>
          <p:cNvPr id="4" name="AutoShape 2" descr="Resultado de imagem para prato de pedrei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prato de pedreir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2" descr="Resultado de imagem para bebado balad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Resultado de imagem para bebado balad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Marcador de Posição de Conteú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balada</a:t>
            </a:r>
          </a:p>
        </p:txBody>
      </p:sp>
      <p:pic>
        <p:nvPicPr>
          <p:cNvPr id="4106" name="Picture 10" descr="Resultado de imagem para bebado bal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639" y="1558008"/>
            <a:ext cx="3708087" cy="494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08763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6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Dicas importantes</a:t>
            </a:r>
          </a:p>
        </p:txBody>
      </p:sp>
      <p:sp>
        <p:nvSpPr>
          <p:cNvPr id="4" name="AutoShape 2" descr="Resultado de imagem para prato de pedrei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prato de pedreir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2" descr="Resultado de imagem para bebado balad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Resultado de imagem para bebado balad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Marcador de Posição de Conteú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horários</a:t>
            </a:r>
          </a:p>
        </p:txBody>
      </p:sp>
      <p:pic>
        <p:nvPicPr>
          <p:cNvPr id="9" name="Picture 2" descr="Resultado de imagem para despertad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415" y="2296990"/>
            <a:ext cx="5553746" cy="394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08763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71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 quem é a vaga??????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>
          <a:xfrm>
            <a:off x="954110" y="2740025"/>
            <a:ext cx="10515600" cy="4351338"/>
          </a:xfrm>
        </p:spPr>
        <p:txBody>
          <a:bodyPr/>
          <a:lstStyle/>
          <a:p>
            <a:r>
              <a:rPr lang="pt-BR" altLang="pt-BR" sz="3600" dirty="0"/>
              <a:t>A VAGA É MINHA!</a:t>
            </a:r>
          </a:p>
          <a:p>
            <a:r>
              <a:rPr lang="pt-BR" altLang="pt-BR" sz="4400" dirty="0"/>
              <a:t>A VAGA É MINHA!</a:t>
            </a:r>
          </a:p>
          <a:p>
            <a:r>
              <a:rPr lang="pt-BR" altLang="pt-BR" sz="7200" dirty="0"/>
              <a:t>A VAGA É </a:t>
            </a:r>
            <a:r>
              <a:rPr lang="pt-BR" altLang="pt-BR" sz="9600" dirty="0"/>
              <a:t>MINHA!</a:t>
            </a:r>
          </a:p>
        </p:txBody>
      </p:sp>
      <p:pic>
        <p:nvPicPr>
          <p:cNvPr id="3074" name="Picture 2" descr="Resultado de imagem para brasileiro comemora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55" y="940358"/>
            <a:ext cx="4514045" cy="296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94" y="5426949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32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Confira o edital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10933090" cy="4008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925" y="5104074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8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6380" y="447585"/>
            <a:ext cx="9915659" cy="34289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4000" dirty="0" err="1"/>
              <a:t>Fepese</a:t>
            </a:r>
            <a:r>
              <a:rPr lang="pt-BR" sz="4000" dirty="0"/>
              <a:t> 2018) Uma empresa troca seu presidente a cada 6 anos, seu vice-presidente a cada 4 anos e seu contador a cada 8 anos. Se em 2018 a empresa trocou o presidente, o vice-presidente e o contador, qual o primeiro ano em que isso ocorrerá novamente?</a:t>
            </a:r>
          </a:p>
          <a:p>
            <a:pPr marL="0" indent="0">
              <a:buNone/>
            </a:pPr>
            <a:r>
              <a:rPr lang="pt-BR" sz="4000" dirty="0"/>
              <a:t>a) 2032     b) 2042     c) 2050     d) 2058       e) 2060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76" y="3876541"/>
            <a:ext cx="3419475" cy="21526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358" y="4367279"/>
            <a:ext cx="3299673" cy="810028"/>
          </a:xfrm>
          <a:prstGeom prst="rect">
            <a:avLst/>
          </a:prstGeom>
        </p:spPr>
      </p:pic>
      <p:pic>
        <p:nvPicPr>
          <p:cNvPr id="7" name="Picture 4" descr="Resultado de imagem para sindifo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02" y="5407038"/>
            <a:ext cx="4290706" cy="124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73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PORCENTAGEM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João gasta 1/5 de seu salário para pagar a prestação de sua casa e 1/8 para pagar as utilidades (água, luz, </a:t>
            </a:r>
            <a:r>
              <a:rPr lang="pt-BR" dirty="0" err="1"/>
              <a:t>etc</a:t>
            </a:r>
            <a:r>
              <a:rPr lang="pt-BR" dirty="0"/>
              <a:t>). Qual porcentagem do salário de João resta para outras despesas?</a:t>
            </a:r>
          </a:p>
          <a:p>
            <a:pPr marL="0" indent="0">
              <a:buNone/>
            </a:pPr>
            <a:r>
              <a:rPr lang="pt-BR" dirty="0"/>
              <a:t>a) 60%     b) 67,5%     c) 72,5%     d) 75%    e) 77,5%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595" y="4001293"/>
            <a:ext cx="8030334" cy="1858593"/>
          </a:xfrm>
          <a:prstGeom prst="rect">
            <a:avLst/>
          </a:prstGeom>
        </p:spPr>
      </p:pic>
      <p:pic>
        <p:nvPicPr>
          <p:cNvPr id="5" name="Picture 4" descr="Resultado de imagem para sindif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289" y="452290"/>
            <a:ext cx="3969763" cy="115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80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35923" y="434707"/>
            <a:ext cx="11383851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Fepese</a:t>
            </a:r>
            <a:r>
              <a:rPr lang="pt-BR" dirty="0"/>
              <a:t> 2017) Em um supermercado o preço do quilo de carne sofre um aumento de 12%. Percentualmente, a redução que deve ser aplicada ao novo custo do quilo da carne para que este volte ao preço original (antes do aumento de 12%) é:</a:t>
            </a:r>
          </a:p>
          <a:p>
            <a:r>
              <a:rPr lang="pt-BR" dirty="0"/>
              <a:t>a) Maior que 11,6%.</a:t>
            </a:r>
          </a:p>
          <a:p>
            <a:r>
              <a:rPr lang="pt-BR" dirty="0"/>
              <a:t>b) Maior que 11,3% e menor que 11,6%.</a:t>
            </a:r>
          </a:p>
          <a:p>
            <a:r>
              <a:rPr lang="pt-BR" dirty="0"/>
              <a:t>c) Maior que 11% e menor que 11,3%.</a:t>
            </a:r>
          </a:p>
          <a:p>
            <a:r>
              <a:rPr lang="pt-BR" dirty="0"/>
              <a:t>d) Maior que 10,7% e menor que 11%.</a:t>
            </a:r>
          </a:p>
          <a:p>
            <a:r>
              <a:rPr lang="pt-BR" dirty="0"/>
              <a:t>e) Menor que 10,7%.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74" y="4912519"/>
            <a:ext cx="4038600" cy="14573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8863" y="2416466"/>
            <a:ext cx="2707978" cy="222516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6976" y="4786045"/>
            <a:ext cx="1809750" cy="600075"/>
          </a:xfrm>
          <a:prstGeom prst="rect">
            <a:avLst/>
          </a:prstGeom>
        </p:spPr>
      </p:pic>
      <p:pic>
        <p:nvPicPr>
          <p:cNvPr id="7" name="Picture 4" descr="Resultado de imagem para sindifo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388" y="5621464"/>
            <a:ext cx="3686427" cy="106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8177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874</Words>
  <Application>Microsoft Office PowerPoint</Application>
  <PresentationFormat>Widescreen</PresentationFormat>
  <Paragraphs>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AULÃO DE RACIOCÍNIO LÓGICO PARA O CONCURSO DA PREFEITURA DE ITAJAÍ</vt:lpstr>
      <vt:lpstr>Dicas importantes</vt:lpstr>
      <vt:lpstr>Dicas importantes</vt:lpstr>
      <vt:lpstr>Dicas importantes</vt:lpstr>
      <vt:lpstr>De quem é a vaga??????</vt:lpstr>
      <vt:lpstr>Confira o edital</vt:lpstr>
      <vt:lpstr>Apresentação do PowerPoint</vt:lpstr>
      <vt:lpstr>PORCENTAGEM</vt:lpstr>
      <vt:lpstr>Apresentação do PowerPoint</vt:lpstr>
      <vt:lpstr>REGRA DE TRÊS</vt:lpstr>
      <vt:lpstr>Apresentação do PowerPoint</vt:lpstr>
      <vt:lpstr>EQUAÇÕES</vt:lpstr>
      <vt:lpstr>ANÁLISE COMBINATÓRIA</vt:lpstr>
      <vt:lpstr>Apresentação do PowerPoint</vt:lpstr>
      <vt:lpstr>LÓGICA</vt:lpstr>
      <vt:lpstr>ARGUMENTOS LÓGICOS</vt:lpstr>
      <vt:lpstr>Apresentação do PowerPoint</vt:lpstr>
      <vt:lpstr>Apresentação do PowerPoint</vt:lpstr>
      <vt:lpstr>DICAS DE CHUTE</vt:lpstr>
      <vt:lpstr>AULÃO DE RACIOCÍNIO LÓGICO PARA O CONCURSO DA PREFEITURA DE ITAJAÍ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AULÃO DE RACIOCÍNIO LÓGICO PARA O CONCURSO DA PREFEITURA DE ITAJAÍ</dc:title>
  <dc:creator>Thiago</dc:creator>
  <cp:lastModifiedBy>thiago moreti</cp:lastModifiedBy>
  <cp:revision>15</cp:revision>
  <dcterms:created xsi:type="dcterms:W3CDTF">2020-02-15T09:36:40Z</dcterms:created>
  <dcterms:modified xsi:type="dcterms:W3CDTF">2020-02-15T11:30:22Z</dcterms:modified>
</cp:coreProperties>
</file>